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2" r:id="rId2"/>
    <p:sldId id="263" r:id="rId3"/>
    <p:sldId id="259" r:id="rId4"/>
    <p:sldId id="264" r:id="rId5"/>
    <p:sldId id="265" r:id="rId6"/>
    <p:sldId id="266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28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579232-E7F0-4ADF-83C0-44EC3A882FFE}" type="datetimeFigureOut">
              <a:rPr lang="ru-RU" smtClean="0"/>
              <a:t>14.09.2017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4C30832A-4B38-41C1-BDBE-96460DD9CF6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579232-E7F0-4ADF-83C0-44EC3A882FFE}" type="datetimeFigureOut">
              <a:rPr lang="ru-RU" smtClean="0"/>
              <a:t>14.09.2017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4C30832A-4B38-41C1-BDBE-96460DD9CF6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579232-E7F0-4ADF-83C0-44EC3A882FFE}" type="datetimeFigureOut">
              <a:rPr lang="ru-RU" smtClean="0"/>
              <a:t>14.09.2017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0832A-4B38-41C1-BDBE-96460DD9CF67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579232-E7F0-4ADF-83C0-44EC3A882FFE}" type="datetimeFigureOut">
              <a:rPr lang="ru-RU" smtClean="0"/>
              <a:t>14.09.2017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0832A-4B38-41C1-BDBE-96460DD9CF6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579232-E7F0-4ADF-83C0-44EC3A882FFE}" type="datetimeFigureOut">
              <a:rPr lang="ru-RU" smtClean="0"/>
              <a:t>14.09.2017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4C30832A-4B38-41C1-BDBE-96460DD9CF67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579232-E7F0-4ADF-83C0-44EC3A882FFE}" type="datetimeFigureOut">
              <a:rPr lang="ru-RU" smtClean="0"/>
              <a:t>14.09.2017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0832A-4B38-41C1-BDBE-96460DD9CF6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579232-E7F0-4ADF-83C0-44EC3A882FFE}" type="datetimeFigureOut">
              <a:rPr lang="ru-RU" smtClean="0"/>
              <a:t>14.09.2017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0832A-4B38-41C1-BDBE-96460DD9CF6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579232-E7F0-4ADF-83C0-44EC3A882FFE}" type="datetimeFigureOut">
              <a:rPr lang="ru-RU" smtClean="0"/>
              <a:t>14.09.2017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0832A-4B38-41C1-BDBE-96460DD9CF6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579232-E7F0-4ADF-83C0-44EC3A882FFE}" type="datetimeFigureOut">
              <a:rPr lang="ru-RU" smtClean="0"/>
              <a:t>14.09.2017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0832A-4B38-41C1-BDBE-96460DD9CF67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579232-E7F0-4ADF-83C0-44EC3A882FFE}" type="datetimeFigureOut">
              <a:rPr lang="ru-RU" smtClean="0"/>
              <a:t>14.09.2017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0832A-4B38-41C1-BDBE-96460DD9CF6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579232-E7F0-4ADF-83C0-44EC3A882FFE}" type="datetimeFigureOut">
              <a:rPr lang="ru-RU" smtClean="0"/>
              <a:t>14.09.2017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0832A-4B38-41C1-BDBE-96460DD9CF6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1C579232-E7F0-4ADF-83C0-44EC3A882FFE}" type="datetimeFigureOut">
              <a:rPr lang="ru-RU" smtClean="0"/>
              <a:t>14.09.2017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4C30832A-4B38-41C1-BDBE-96460DD9CF67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7" Type="http://schemas.openxmlformats.org/officeDocument/2006/relationships/image" Target="../media/image23.emf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2.emf"/><Relationship Id="rId5" Type="http://schemas.openxmlformats.org/officeDocument/2006/relationships/image" Target="../media/image21.emf"/><Relationship Id="rId4" Type="http://schemas.openxmlformats.org/officeDocument/2006/relationships/image" Target="../media/image20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Проверка домашнего задания:</a:t>
            </a:r>
            <a:endParaRPr lang="ru-RU" dirty="0"/>
          </a:p>
        </p:txBody>
      </p:sp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395536" y="1844824"/>
            <a:ext cx="8136904" cy="4031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Сторону квадрата увеличили на 3 дм, при этом его площадь увеличилась на 39 дм</a:t>
            </a:r>
            <a:r>
              <a:rPr kumimoji="0" lang="ru-RU" sz="320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</a:t>
            </a:r>
            <a:r>
              <a:rPr kumimoji="0" lang="ru-RU" sz="320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20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Найдите первоначальную сторону квадрата.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3200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Сколько краски понадобится для покраски нового</a:t>
            </a:r>
            <a:r>
              <a:rPr kumimoji="0" lang="ru-RU" sz="320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320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квадрата, если расход краски составляет 5 г на 1дм</a:t>
            </a:r>
            <a:r>
              <a:rPr kumimoji="0" lang="ru-RU" sz="320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</a:t>
            </a:r>
            <a:r>
              <a:rPr kumimoji="0" lang="ru-RU" sz="320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?</a:t>
            </a:r>
            <a:endParaRPr kumimoji="0" lang="ru-RU" sz="440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Соотнесите: </a:t>
            </a:r>
            <a:endParaRPr lang="ru-RU" dirty="0"/>
          </a:p>
        </p:txBody>
      </p:sp>
      <p:graphicFrame>
        <p:nvGraphicFramePr>
          <p:cNvPr id="17" name="Таблица 16"/>
          <p:cNvGraphicFramePr>
            <a:graphicFrameLocks noGrp="1"/>
          </p:cNvGraphicFramePr>
          <p:nvPr/>
        </p:nvGraphicFramePr>
        <p:xfrm>
          <a:off x="683568" y="1340768"/>
          <a:ext cx="7776864" cy="4608512"/>
        </p:xfrm>
        <a:graphic>
          <a:graphicData uri="http://schemas.openxmlformats.org/drawingml/2006/table">
            <a:tbl>
              <a:tblPr/>
              <a:tblGrid>
                <a:gridCol w="3887822"/>
                <a:gridCol w="3889042"/>
              </a:tblGrid>
              <a:tr h="460851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600" dirty="0">
                          <a:latin typeface="Times New Roman"/>
                          <a:ea typeface="Calibri"/>
                        </a:rPr>
                        <a:t>1) </a:t>
                      </a:r>
                      <a:endParaRPr lang="ru-RU" sz="4000" dirty="0">
                        <a:latin typeface="Times New Roman"/>
                        <a:ea typeface="Calibri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600" dirty="0">
                          <a:latin typeface="Times New Roman"/>
                          <a:ea typeface="Calibri"/>
                        </a:rPr>
                        <a:t>2)</a:t>
                      </a:r>
                      <a:endParaRPr lang="ru-RU" sz="4000" dirty="0">
                        <a:latin typeface="Times New Roman"/>
                        <a:ea typeface="Calibri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600" dirty="0">
                          <a:latin typeface="Times New Roman"/>
                          <a:ea typeface="Calibri"/>
                        </a:rPr>
                        <a:t>3)</a:t>
                      </a:r>
                      <a:endParaRPr lang="ru-RU" sz="4000" dirty="0">
                        <a:latin typeface="Times New Roman"/>
                        <a:ea typeface="Calibri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600" dirty="0">
                          <a:latin typeface="Times New Roman"/>
                          <a:ea typeface="Calibri"/>
                        </a:rPr>
                        <a:t>4)</a:t>
                      </a:r>
                      <a:endParaRPr lang="ru-RU" sz="4000" dirty="0">
                        <a:latin typeface="Times New Roman"/>
                        <a:ea typeface="Calibri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600" dirty="0">
                          <a:latin typeface="Times New Roman"/>
                          <a:ea typeface="Calibri"/>
                        </a:rPr>
                        <a:t>5)</a:t>
                      </a:r>
                      <a:endParaRPr lang="ru-RU" sz="1200" dirty="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200" dirty="0">
                          <a:latin typeface="Times New Roman"/>
                          <a:ea typeface="Calibri"/>
                        </a:rPr>
                        <a:t>А)</a:t>
                      </a:r>
                      <a:endParaRPr lang="ru-RU" sz="3600" dirty="0">
                        <a:latin typeface="Times New Roman"/>
                        <a:ea typeface="Calibri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latin typeface="Times New Roman"/>
                          <a:ea typeface="Calibri"/>
                        </a:rPr>
                        <a:t>Б)</a:t>
                      </a:r>
                      <a:endParaRPr lang="ru-RU" sz="3600" dirty="0">
                        <a:latin typeface="Times New Roman"/>
                        <a:ea typeface="Calibri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latin typeface="Times New Roman"/>
                          <a:ea typeface="Calibri"/>
                        </a:rPr>
                        <a:t>В)</a:t>
                      </a:r>
                      <a:endParaRPr lang="ru-RU" sz="3600" dirty="0">
                        <a:latin typeface="Times New Roman"/>
                        <a:ea typeface="Calibri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latin typeface="Times New Roman"/>
                          <a:ea typeface="Calibri"/>
                        </a:rPr>
                        <a:t>Г)</a:t>
                      </a:r>
                      <a:endParaRPr lang="ru-RU" sz="3600" dirty="0">
                        <a:latin typeface="Times New Roman"/>
                        <a:ea typeface="Calibri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latin typeface="Times New Roman"/>
                          <a:ea typeface="Calibri"/>
                        </a:rPr>
                        <a:t>Д)</a:t>
                      </a:r>
                      <a:endParaRPr lang="ru-RU" sz="3600" dirty="0">
                        <a:latin typeface="Times New Roman"/>
                        <a:ea typeface="Calibri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latin typeface="Times New Roman"/>
                          <a:ea typeface="Calibri"/>
                        </a:rPr>
                        <a:t>Ж) </a:t>
                      </a:r>
                      <a:endParaRPr lang="ru-RU" sz="3600" dirty="0">
                        <a:latin typeface="Times New Roman"/>
                        <a:ea typeface="Calibri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latin typeface="Times New Roman"/>
                          <a:ea typeface="Calibri"/>
                        </a:rPr>
                        <a:t>З)</a:t>
                      </a:r>
                      <a:endParaRPr lang="ru-RU" sz="3600" dirty="0">
                        <a:latin typeface="Times New Roman"/>
                        <a:ea typeface="Calibri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latin typeface="Times New Roman"/>
                          <a:ea typeface="Calibri"/>
                        </a:rPr>
                        <a:t>К)</a:t>
                      </a:r>
                      <a:r>
                        <a:rPr lang="ru-RU" sz="1100" dirty="0">
                          <a:latin typeface="Times New Roman"/>
                          <a:ea typeface="Calibri"/>
                        </a:rPr>
                        <a:t>  </a:t>
                      </a:r>
                      <a:endParaRPr lang="ru-RU" sz="1200" dirty="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21530" name="Picture 26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87624" y="1484784"/>
            <a:ext cx="1296144" cy="432048"/>
          </a:xfrm>
          <a:prstGeom prst="rect">
            <a:avLst/>
          </a:prstGeom>
          <a:noFill/>
        </p:spPr>
      </p:pic>
      <p:pic>
        <p:nvPicPr>
          <p:cNvPr id="21529" name="Picture 25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87624" y="2060848"/>
            <a:ext cx="1857048" cy="504056"/>
          </a:xfrm>
          <a:prstGeom prst="rect">
            <a:avLst/>
          </a:prstGeom>
          <a:noFill/>
        </p:spPr>
      </p:pic>
      <p:pic>
        <p:nvPicPr>
          <p:cNvPr id="21528" name="Picture 24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87624" y="2708920"/>
            <a:ext cx="1614495" cy="432048"/>
          </a:xfrm>
          <a:prstGeom prst="rect">
            <a:avLst/>
          </a:prstGeom>
          <a:noFill/>
        </p:spPr>
      </p:pic>
      <p:pic>
        <p:nvPicPr>
          <p:cNvPr id="21527" name="Picture 23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59632" y="3140968"/>
            <a:ext cx="1305145" cy="720080"/>
          </a:xfrm>
          <a:prstGeom prst="rect">
            <a:avLst/>
          </a:prstGeom>
          <a:noFill/>
        </p:spPr>
      </p:pic>
      <p:pic>
        <p:nvPicPr>
          <p:cNvPr id="21526" name="Picture 22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59632" y="4005064"/>
            <a:ext cx="1758511" cy="576064"/>
          </a:xfrm>
          <a:prstGeom prst="rect">
            <a:avLst/>
          </a:prstGeom>
          <a:noFill/>
        </p:spPr>
      </p:pic>
      <p:pic>
        <p:nvPicPr>
          <p:cNvPr id="21525" name="Picture 21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76056" y="1412776"/>
            <a:ext cx="2615027" cy="432048"/>
          </a:xfrm>
          <a:prstGeom prst="rect">
            <a:avLst/>
          </a:prstGeom>
          <a:noFill/>
        </p:spPr>
      </p:pic>
      <p:pic>
        <p:nvPicPr>
          <p:cNvPr id="21524" name="Picture 20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04048" y="1916832"/>
            <a:ext cx="2342155" cy="432048"/>
          </a:xfrm>
          <a:prstGeom prst="rect">
            <a:avLst/>
          </a:prstGeom>
          <a:noFill/>
        </p:spPr>
      </p:pic>
      <p:pic>
        <p:nvPicPr>
          <p:cNvPr id="21523" name="Picture 19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148064" y="2420888"/>
            <a:ext cx="2212246" cy="504056"/>
          </a:xfrm>
          <a:prstGeom prst="rect">
            <a:avLst/>
          </a:prstGeom>
          <a:noFill/>
        </p:spPr>
      </p:pic>
      <p:pic>
        <p:nvPicPr>
          <p:cNvPr id="21522" name="Picture 18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932040" y="3068960"/>
            <a:ext cx="3422275" cy="504056"/>
          </a:xfrm>
          <a:prstGeom prst="rect">
            <a:avLst/>
          </a:prstGeom>
          <a:noFill/>
        </p:spPr>
      </p:pic>
      <p:pic>
        <p:nvPicPr>
          <p:cNvPr id="21521" name="Picture 17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580112" y="5301208"/>
            <a:ext cx="1694958" cy="648072"/>
          </a:xfrm>
          <a:prstGeom prst="rect">
            <a:avLst/>
          </a:prstGeom>
          <a:noFill/>
        </p:spPr>
      </p:pic>
      <p:pic>
        <p:nvPicPr>
          <p:cNvPr id="21520" name="Picture 16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148064" y="3645024"/>
            <a:ext cx="2812102" cy="504056"/>
          </a:xfrm>
          <a:prstGeom prst="rect">
            <a:avLst/>
          </a:prstGeom>
          <a:noFill/>
        </p:spPr>
      </p:pic>
      <p:pic>
        <p:nvPicPr>
          <p:cNvPr id="21519" name="Picture 15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292080" y="4221088"/>
            <a:ext cx="2251197" cy="432048"/>
          </a:xfrm>
          <a:prstGeom prst="rect">
            <a:avLst/>
          </a:prstGeom>
          <a:noFill/>
        </p:spPr>
      </p:pic>
      <p:pic>
        <p:nvPicPr>
          <p:cNvPr id="21518" name="Picture 14"/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76056" y="4797152"/>
            <a:ext cx="3342687" cy="5040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://900igr.net/up/datas/260332/0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ello_html_237a043a.gif"/>
          <p:cNvPicPr/>
          <p:nvPr/>
        </p:nvPicPr>
        <p:blipFill>
          <a:blip r:embed="rId2" cstate="print"/>
          <a:srcRect l="10370" t="3947" r="18518" b="8882"/>
          <a:stretch>
            <a:fillRect/>
          </a:stretch>
        </p:blipFill>
        <p:spPr bwMode="auto">
          <a:xfrm>
            <a:off x="1403648" y="980728"/>
            <a:ext cx="6048672" cy="5733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1187624" y="476672"/>
            <a:ext cx="691276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/>
              <a:t>(</a:t>
            </a:r>
            <a:r>
              <a:rPr lang="en-US" sz="4000" b="1" i="1" dirty="0"/>
              <a:t>a</a:t>
            </a:r>
            <a:r>
              <a:rPr lang="ru-RU" sz="4000" b="1" i="1" dirty="0"/>
              <a:t>+</a:t>
            </a:r>
            <a:r>
              <a:rPr lang="en-US" sz="4000" b="1" i="1" dirty="0"/>
              <a:t>b</a:t>
            </a:r>
            <a:r>
              <a:rPr lang="ru-RU" sz="4000" b="1" i="1" dirty="0"/>
              <a:t>)</a:t>
            </a:r>
            <a:r>
              <a:rPr lang="ru-RU" sz="4000" b="1" i="1" baseline="30000" dirty="0"/>
              <a:t>2</a:t>
            </a:r>
            <a:r>
              <a:rPr lang="ru-RU" sz="4000" b="1" i="1" dirty="0"/>
              <a:t>=</a:t>
            </a:r>
            <a:r>
              <a:rPr lang="en-US" sz="4000" b="1" i="1" dirty="0"/>
              <a:t>a</a:t>
            </a:r>
            <a:r>
              <a:rPr lang="ru-RU" sz="4000" b="1" i="1" baseline="30000" dirty="0"/>
              <a:t>2</a:t>
            </a:r>
            <a:r>
              <a:rPr lang="ru-RU" sz="4000" b="1" i="1" dirty="0"/>
              <a:t>-2</a:t>
            </a:r>
            <a:r>
              <a:rPr lang="en-US" sz="4000" b="1" i="1" dirty="0" err="1"/>
              <a:t>ab</a:t>
            </a:r>
            <a:r>
              <a:rPr lang="ru-RU" sz="4000" b="1" i="1" dirty="0"/>
              <a:t>+</a:t>
            </a:r>
            <a:r>
              <a:rPr lang="en-US" sz="4000" b="1" i="1" dirty="0"/>
              <a:t>b</a:t>
            </a:r>
            <a:r>
              <a:rPr lang="ru-RU" sz="4000" b="1" i="1" baseline="30000" dirty="0"/>
              <a:t>2</a:t>
            </a:r>
            <a:r>
              <a:rPr lang="ru-RU" sz="4000" b="1" i="1" dirty="0"/>
              <a:t> </a:t>
            </a:r>
            <a:endParaRPr lang="ru-RU" sz="4000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8229600" cy="418058"/>
          </a:xfrm>
        </p:spPr>
        <p:txBody>
          <a:bodyPr>
            <a:normAutofit fontScale="90000"/>
          </a:bodyPr>
          <a:lstStyle/>
          <a:p>
            <a:r>
              <a:rPr lang="ru-RU" sz="3200" dirty="0"/>
              <a:t>Самостоятельная работа</a:t>
            </a:r>
          </a:p>
        </p:txBody>
      </p:sp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395536" y="1762363"/>
            <a:ext cx="2336473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№1 Выполните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преобразование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987824" y="1124744"/>
          <a:ext cx="5832648" cy="2376264"/>
        </p:xfrm>
        <a:graphic>
          <a:graphicData uri="http://schemas.openxmlformats.org/drawingml/2006/table">
            <a:tbl>
              <a:tblPr/>
              <a:tblGrid>
                <a:gridCol w="2915867"/>
                <a:gridCol w="2916781"/>
              </a:tblGrid>
              <a:tr h="43491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</a:rPr>
                        <a:t>1 вариант</a:t>
                      </a:r>
                      <a:endParaRPr lang="ru-RU" sz="2400" dirty="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</a:rPr>
                        <a:t>2 вариант</a:t>
                      </a:r>
                      <a:endParaRPr lang="ru-RU" sz="2400" dirty="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413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22531" name="Рисунок 1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07904" y="1700808"/>
            <a:ext cx="1512168" cy="1688342"/>
          </a:xfrm>
          <a:prstGeom prst="rect">
            <a:avLst/>
          </a:prstGeom>
          <a:noFill/>
        </p:spPr>
      </p:pic>
      <p:pic>
        <p:nvPicPr>
          <p:cNvPr id="22530" name="Рисунок 1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60232" y="1628800"/>
            <a:ext cx="1512168" cy="1791591"/>
          </a:xfrm>
          <a:prstGeom prst="rect">
            <a:avLst/>
          </a:prstGeom>
          <a:noFill/>
        </p:spPr>
      </p:pic>
      <p:sp>
        <p:nvSpPr>
          <p:cNvPr id="22532" name="Rectangle 4"/>
          <p:cNvSpPr>
            <a:spLocks noChangeArrowheads="1"/>
          </p:cNvSpPr>
          <p:nvPr/>
        </p:nvSpPr>
        <p:spPr bwMode="auto">
          <a:xfrm>
            <a:off x="251520" y="3520844"/>
            <a:ext cx="2808312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№2 Запишите выражение в виде многочлена стандартного вида: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3131840" y="3717032"/>
          <a:ext cx="5760640" cy="1152128"/>
        </p:xfrm>
        <a:graphic>
          <a:graphicData uri="http://schemas.openxmlformats.org/drawingml/2006/table">
            <a:tbl>
              <a:tblPr/>
              <a:tblGrid>
                <a:gridCol w="2879868"/>
                <a:gridCol w="2880772"/>
              </a:tblGrid>
              <a:tr h="3600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</a:rPr>
                        <a:t>1 вариант</a:t>
                      </a:r>
                      <a:endParaRPr lang="ru-RU" sz="2400" dirty="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</a:rPr>
                        <a:t>2 вариант</a:t>
                      </a:r>
                      <a:endParaRPr lang="ru-RU" sz="2400" dirty="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208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22534" name="Рисунок 2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31840" y="4221088"/>
            <a:ext cx="2718302" cy="432048"/>
          </a:xfrm>
          <a:prstGeom prst="rect">
            <a:avLst/>
          </a:prstGeom>
          <a:noFill/>
        </p:spPr>
      </p:pic>
      <p:pic>
        <p:nvPicPr>
          <p:cNvPr id="22533" name="Рисунок 2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84168" y="4221088"/>
            <a:ext cx="2686215" cy="432048"/>
          </a:xfrm>
          <a:prstGeom prst="rect">
            <a:avLst/>
          </a:prstGeom>
          <a:noFill/>
        </p:spPr>
      </p:pic>
      <p:sp>
        <p:nvSpPr>
          <p:cNvPr id="22535" name="Rectangle 7"/>
          <p:cNvSpPr>
            <a:spLocks noChangeArrowheads="1"/>
          </p:cNvSpPr>
          <p:nvPr/>
        </p:nvSpPr>
        <p:spPr bwMode="auto">
          <a:xfrm>
            <a:off x="395536" y="5589240"/>
            <a:ext cx="2555776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№3 Решить уравнение: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/>
        </p:nvGraphicFramePr>
        <p:xfrm>
          <a:off x="3131840" y="5589240"/>
          <a:ext cx="5688632" cy="864096"/>
        </p:xfrm>
        <a:graphic>
          <a:graphicData uri="http://schemas.openxmlformats.org/drawingml/2006/table">
            <a:tbl>
              <a:tblPr/>
              <a:tblGrid>
                <a:gridCol w="2843842"/>
                <a:gridCol w="2844790"/>
              </a:tblGrid>
              <a:tr h="86409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22537" name="Рисунок 28"/>
          <p:cNvPicPr>
            <a:picLocks noChangeAspect="1" noChangeArrowheads="1"/>
          </p:cNvPicPr>
          <p:nvPr/>
        </p:nvPicPr>
        <p:blipFill>
          <a:blip r:embed="rId6" cstate="print"/>
          <a:srcRect r="3492"/>
          <a:stretch>
            <a:fillRect/>
          </a:stretch>
        </p:blipFill>
        <p:spPr bwMode="auto">
          <a:xfrm>
            <a:off x="6084168" y="5805264"/>
            <a:ext cx="2736304" cy="360040"/>
          </a:xfrm>
          <a:prstGeom prst="rect">
            <a:avLst/>
          </a:prstGeom>
          <a:noFill/>
        </p:spPr>
      </p:pic>
      <p:pic>
        <p:nvPicPr>
          <p:cNvPr id="22536" name="Рисунок 27"/>
          <p:cNvPicPr>
            <a:picLocks noChangeAspect="1" noChangeArrowheads="1"/>
          </p:cNvPicPr>
          <p:nvPr/>
        </p:nvPicPr>
        <p:blipFill>
          <a:blip r:embed="rId7" cstate="print"/>
          <a:srcRect l="4762" r="9524" b="-20000"/>
          <a:stretch>
            <a:fillRect/>
          </a:stretch>
        </p:blipFill>
        <p:spPr bwMode="auto">
          <a:xfrm>
            <a:off x="3275856" y="5733256"/>
            <a:ext cx="2592288" cy="43204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Домашнее задание:</a:t>
            </a:r>
            <a:endParaRPr lang="ru-RU" dirty="0"/>
          </a:p>
        </p:txBody>
      </p:sp>
      <p:sp>
        <p:nvSpPr>
          <p:cNvPr id="24577" name="Rectangle 1"/>
          <p:cNvSpPr>
            <a:spLocks noChangeArrowheads="1"/>
          </p:cNvSpPr>
          <p:nvPr/>
        </p:nvSpPr>
        <p:spPr bwMode="auto">
          <a:xfrm>
            <a:off x="683568" y="2044876"/>
            <a:ext cx="7848872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п.6.2  №354ди, № 356 по образцу в п.6.2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Доп. Составить задачу на применение формулы квадрата разности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Начальная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110</TotalTime>
  <Words>133</Words>
  <Application>Microsoft Office PowerPoint</Application>
  <PresentationFormat>Экран (4:3)</PresentationFormat>
  <Paragraphs>34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Трек</vt:lpstr>
      <vt:lpstr>Проверка домашнего задания:</vt:lpstr>
      <vt:lpstr>Соотнесите: </vt:lpstr>
      <vt:lpstr>Слайд 3</vt:lpstr>
      <vt:lpstr>Слайд 4</vt:lpstr>
      <vt:lpstr>Самостоятельная работа</vt:lpstr>
      <vt:lpstr>Домашнее задание: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11</cp:revision>
  <dcterms:created xsi:type="dcterms:W3CDTF">2017-09-14T16:03:18Z</dcterms:created>
  <dcterms:modified xsi:type="dcterms:W3CDTF">2017-09-14T17:53:33Z</dcterms:modified>
</cp:coreProperties>
</file>